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864" r:id="rId2"/>
    <p:sldId id="2870" r:id="rId3"/>
    <p:sldId id="2872" r:id="rId4"/>
    <p:sldId id="2871" r:id="rId5"/>
    <p:sldId id="2873" r:id="rId6"/>
    <p:sldId id="2877" r:id="rId7"/>
    <p:sldId id="2874" r:id="rId8"/>
    <p:sldId id="2714" r:id="rId9"/>
    <p:sldId id="2723" r:id="rId10"/>
    <p:sldId id="2875" r:id="rId11"/>
    <p:sldId id="2876" r:id="rId12"/>
    <p:sldId id="2866" r:id="rId13"/>
    <p:sldId id="2878" r:id="rId14"/>
    <p:sldId id="2879" r:id="rId15"/>
    <p:sldId id="2880" r:id="rId16"/>
    <p:sldId id="2881" r:id="rId17"/>
    <p:sldId id="2883" r:id="rId18"/>
    <p:sldId id="2865" r:id="rId19"/>
    <p:sldId id="2882" r:id="rId20"/>
    <p:sldId id="2868" r:id="rId21"/>
    <p:sldId id="28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FF40FF"/>
    <a:srgbClr val="0096FF"/>
    <a:srgbClr val="FF7E7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87"/>
  </p:normalViewPr>
  <p:slideViewPr>
    <p:cSldViewPr snapToGrid="0">
      <p:cViewPr varScale="1">
        <p:scale>
          <a:sx n="121" d="100"/>
          <a:sy n="121" d="100"/>
        </p:scale>
        <p:origin x="4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396BB-452C-5A48-952C-8577FE553DEF}" type="datetimeFigureOut">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BCC86B-BAB6-C447-84F5-DF1A0AA1220A}" type="slidenum">
              <a:rPr lang="en-US" smtClean="0"/>
              <a:t>‹#›</a:t>
            </a:fld>
            <a:endParaRPr lang="en-US"/>
          </a:p>
        </p:txBody>
      </p:sp>
    </p:spTree>
    <p:extLst>
      <p:ext uri="{BB962C8B-B14F-4D97-AF65-F5344CB8AC3E}">
        <p14:creationId xmlns:p14="http://schemas.microsoft.com/office/powerpoint/2010/main" val="1561999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3F881E-A2E6-D14A-8A2D-A88E6D716B94}" type="slidenum">
              <a:rPr lang="en-US" smtClean="0"/>
              <a:t>1</a:t>
            </a:fld>
            <a:endParaRPr lang="en-US"/>
          </a:p>
        </p:txBody>
      </p:sp>
    </p:spTree>
    <p:extLst>
      <p:ext uri="{BB962C8B-B14F-4D97-AF65-F5344CB8AC3E}">
        <p14:creationId xmlns:p14="http://schemas.microsoft.com/office/powerpoint/2010/main" val="940963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3877737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6A799-D0BC-E8A1-575C-56569DF75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4E880E-1935-4457-F995-C6506F03A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361EA7-0099-53A1-19EA-940B74341104}"/>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5" name="Footer Placeholder 4">
            <a:extLst>
              <a:ext uri="{FF2B5EF4-FFF2-40B4-BE49-F238E27FC236}">
                <a16:creationId xmlns:a16="http://schemas.microsoft.com/office/drawing/2014/main" id="{6EE14035-307C-A723-A52F-8AE259607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56834-8DF3-5240-F8D8-3DA322DBBF24}"/>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2882632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F4F7B-FB3D-CB70-9C97-42CD0DC41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781E38-D92F-3935-58F3-2B571E5B19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C2569-4A6D-218E-55A5-9DE50EF60011}"/>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5" name="Footer Placeholder 4">
            <a:extLst>
              <a:ext uri="{FF2B5EF4-FFF2-40B4-BE49-F238E27FC236}">
                <a16:creationId xmlns:a16="http://schemas.microsoft.com/office/drawing/2014/main" id="{69024643-3245-836F-4345-32CAB9071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39802-4DDE-03E8-9B26-D01FEB20D6DD}"/>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364078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EC176F-301E-B7EF-A684-9FE1F8CEEF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73074F-17F2-2E17-ABED-0BF75B3A8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E8FCB3-922F-8ECA-BBC3-7A6BCA6A6058}"/>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5" name="Footer Placeholder 4">
            <a:extLst>
              <a:ext uri="{FF2B5EF4-FFF2-40B4-BE49-F238E27FC236}">
                <a16:creationId xmlns:a16="http://schemas.microsoft.com/office/drawing/2014/main" id="{07D4FBE7-8914-387B-F8CD-1DCF72151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E32EA-F20E-21A6-FE3A-648E39A47A12}"/>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273538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2160-97D5-622B-2B7F-5A65467834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357F0-6292-8B72-693A-6E98A3CE1E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35CF1-450A-D523-8EA8-E68F202B74A3}"/>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5" name="Footer Placeholder 4">
            <a:extLst>
              <a:ext uri="{FF2B5EF4-FFF2-40B4-BE49-F238E27FC236}">
                <a16:creationId xmlns:a16="http://schemas.microsoft.com/office/drawing/2014/main" id="{1C7F1788-CDAF-516D-C1AF-20EE3E730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FB34D-B98C-ACDB-1E82-C1549BDDA3BD}"/>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1734130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14BB-0A4D-E5A4-03DE-6C09BDCD45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F11F06-F4FA-352B-9BD1-3FEF1614A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22999F-2FB0-1FE4-03E1-9C833598873C}"/>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5" name="Footer Placeholder 4">
            <a:extLst>
              <a:ext uri="{FF2B5EF4-FFF2-40B4-BE49-F238E27FC236}">
                <a16:creationId xmlns:a16="http://schemas.microsoft.com/office/drawing/2014/main" id="{A2898CDC-AD5A-3B80-E680-8855555E0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C2798D-ACED-764A-692B-4BC9885679DA}"/>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119107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8F6D-D02E-5B13-5E4C-CC014967D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726AAD-23F1-E980-5BC8-8BFA6633CA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6DD2C0-EB18-BB5F-6704-FFA209C565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E10707-B46F-1829-1D25-3988DA2D98B9}"/>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6" name="Footer Placeholder 5">
            <a:extLst>
              <a:ext uri="{FF2B5EF4-FFF2-40B4-BE49-F238E27FC236}">
                <a16:creationId xmlns:a16="http://schemas.microsoft.com/office/drawing/2014/main" id="{9F0EF430-F12D-5C23-073B-C0DDF6AD7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69C39-6232-72D7-3410-65C20F515DE0}"/>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1175922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E2B4-D5D9-B013-621D-C54B9A472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15846C-66E1-CD1D-1396-01448C63BB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3564F8-8315-DBBA-CD49-C214988291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D3BA36-ECCE-0D25-2D59-28E53D4A89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DB67F6-1D94-5819-59FE-1C256F3D1D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FCA627-5378-C0D4-0865-65252F997BF4}"/>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8" name="Footer Placeholder 7">
            <a:extLst>
              <a:ext uri="{FF2B5EF4-FFF2-40B4-BE49-F238E27FC236}">
                <a16:creationId xmlns:a16="http://schemas.microsoft.com/office/drawing/2014/main" id="{E1485A98-6BB7-4666-74C1-9D8CE29655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24068F-BEAC-FE70-AEC9-DCF0A402B76C}"/>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2658206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05D5-AAB4-BCAE-1AD3-35871E3519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88ACB3-53C5-FED5-6B68-94B20B9C9636}"/>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4" name="Footer Placeholder 3">
            <a:extLst>
              <a:ext uri="{FF2B5EF4-FFF2-40B4-BE49-F238E27FC236}">
                <a16:creationId xmlns:a16="http://schemas.microsoft.com/office/drawing/2014/main" id="{64BC6FB4-2400-41A2-E129-7529627EC2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19730-6936-7792-0D87-B13A3D7C6C29}"/>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66526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19D5E-7772-C818-AE5E-8865919FB04A}"/>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3" name="Footer Placeholder 2">
            <a:extLst>
              <a:ext uri="{FF2B5EF4-FFF2-40B4-BE49-F238E27FC236}">
                <a16:creationId xmlns:a16="http://schemas.microsoft.com/office/drawing/2014/main" id="{8E050782-F250-315B-3A70-0CCB7F25A9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82FE7A-066D-112F-D380-82B07681BDE3}"/>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1999446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B492-C9AB-458A-770F-2FCCC91B4A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EEBDC5-71CD-F251-514E-081D836D68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A6CDB9-F486-243C-1252-2C70BC7CF4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112278-6243-A9DF-6FD5-12537AF810C1}"/>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6" name="Footer Placeholder 5">
            <a:extLst>
              <a:ext uri="{FF2B5EF4-FFF2-40B4-BE49-F238E27FC236}">
                <a16:creationId xmlns:a16="http://schemas.microsoft.com/office/drawing/2014/main" id="{7DC84F5F-670E-C975-5EAF-EC8F524462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984240-5219-210D-F540-527F8E661765}"/>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3606784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212C-815B-373F-371F-A9346C828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8B633B-80F5-E9D0-7E53-6930C923B5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7C0E66-29A5-F9B6-BA7B-E13D0AF6C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8FF713-920A-2277-E1DA-A09954988B5C}"/>
              </a:ext>
            </a:extLst>
          </p:cNvPr>
          <p:cNvSpPr>
            <a:spLocks noGrp="1"/>
          </p:cNvSpPr>
          <p:nvPr>
            <p:ph type="dt" sz="half" idx="10"/>
          </p:nvPr>
        </p:nvSpPr>
        <p:spPr/>
        <p:txBody>
          <a:bodyPr/>
          <a:lstStyle/>
          <a:p>
            <a:fld id="{B51FD70B-125C-894A-BBC4-B8262F877AF7}" type="datetimeFigureOut">
              <a:rPr lang="en-US" smtClean="0"/>
              <a:t>1/17/24</a:t>
            </a:fld>
            <a:endParaRPr lang="en-US"/>
          </a:p>
        </p:txBody>
      </p:sp>
      <p:sp>
        <p:nvSpPr>
          <p:cNvPr id="6" name="Footer Placeholder 5">
            <a:extLst>
              <a:ext uri="{FF2B5EF4-FFF2-40B4-BE49-F238E27FC236}">
                <a16:creationId xmlns:a16="http://schemas.microsoft.com/office/drawing/2014/main" id="{D9C669BD-E0C3-563A-ABB2-0846501D5B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ED20D9-8127-B3D5-E85E-8EA277118D75}"/>
              </a:ext>
            </a:extLst>
          </p:cNvPr>
          <p:cNvSpPr>
            <a:spLocks noGrp="1"/>
          </p:cNvSpPr>
          <p:nvPr>
            <p:ph type="sldNum" sz="quarter" idx="12"/>
          </p:nvPr>
        </p:nvSpPr>
        <p:spPr/>
        <p:txBody>
          <a:bodyPr/>
          <a:lstStyle/>
          <a:p>
            <a:fld id="{2F9AFE38-B2F6-8445-B038-D3DEEFE3A556}" type="slidenum">
              <a:rPr lang="en-US" smtClean="0"/>
              <a:t>‹#›</a:t>
            </a:fld>
            <a:endParaRPr lang="en-US"/>
          </a:p>
        </p:txBody>
      </p:sp>
    </p:spTree>
    <p:extLst>
      <p:ext uri="{BB962C8B-B14F-4D97-AF65-F5344CB8AC3E}">
        <p14:creationId xmlns:p14="http://schemas.microsoft.com/office/powerpoint/2010/main" val="61810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DEC33-39B1-4287-7B74-0A92AB1296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5996EB-2BA6-1BD9-F76B-2EFABD893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28878-4BC9-AB2F-C8FB-EE8595EC51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FD70B-125C-894A-BBC4-B8262F877AF7}" type="datetimeFigureOut">
              <a:rPr lang="en-US" smtClean="0"/>
              <a:t>1/17/24</a:t>
            </a:fld>
            <a:endParaRPr lang="en-US"/>
          </a:p>
        </p:txBody>
      </p:sp>
      <p:sp>
        <p:nvSpPr>
          <p:cNvPr id="5" name="Footer Placeholder 4">
            <a:extLst>
              <a:ext uri="{FF2B5EF4-FFF2-40B4-BE49-F238E27FC236}">
                <a16:creationId xmlns:a16="http://schemas.microsoft.com/office/drawing/2014/main" id="{4311C182-1D6D-2A27-402F-4D10124C0A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704237-FAD0-64D8-805F-59D5350574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AFE38-B2F6-8445-B038-D3DEEFE3A556}" type="slidenum">
              <a:rPr lang="en-US" smtClean="0"/>
              <a:t>‹#›</a:t>
            </a:fld>
            <a:endParaRPr lang="en-US"/>
          </a:p>
        </p:txBody>
      </p:sp>
    </p:spTree>
    <p:extLst>
      <p:ext uri="{BB962C8B-B14F-4D97-AF65-F5344CB8AC3E}">
        <p14:creationId xmlns:p14="http://schemas.microsoft.com/office/powerpoint/2010/main" val="629300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F3ADE4-63EF-B36E-7167-5DD5BE6B03F1}"/>
              </a:ext>
            </a:extLst>
          </p:cNvPr>
          <p:cNvSpPr txBox="1">
            <a:spLocks/>
          </p:cNvSpPr>
          <p:nvPr/>
        </p:nvSpPr>
        <p:spPr>
          <a:xfrm>
            <a:off x="2017986" y="1489868"/>
            <a:ext cx="8544911"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t>Nutrition, immunity, and poverty in the control of infectious diseases</a:t>
            </a:r>
          </a:p>
        </p:txBody>
      </p:sp>
      <p:sp>
        <p:nvSpPr>
          <p:cNvPr id="5" name="Content Placeholder 3">
            <a:extLst>
              <a:ext uri="{FF2B5EF4-FFF2-40B4-BE49-F238E27FC236}">
                <a16:creationId xmlns:a16="http://schemas.microsoft.com/office/drawing/2014/main" id="{1CE491FF-F086-A86F-F0F1-62DD31132A4C}"/>
              </a:ext>
            </a:extLst>
          </p:cNvPr>
          <p:cNvSpPr txBox="1">
            <a:spLocks/>
          </p:cNvSpPr>
          <p:nvPr/>
        </p:nvSpPr>
        <p:spPr>
          <a:xfrm>
            <a:off x="546100" y="4406900"/>
            <a:ext cx="10807700" cy="17700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UChicago Center in Paris</a:t>
            </a:r>
          </a:p>
          <a:p>
            <a:r>
              <a:rPr lang="en-US"/>
              <a:t>Paris, France</a:t>
            </a:r>
          </a:p>
          <a:p>
            <a:r>
              <a:rPr lang="en-US"/>
              <a:t>January 2024</a:t>
            </a:r>
            <a:endParaRPr lang="en-US" dirty="0"/>
          </a:p>
        </p:txBody>
      </p:sp>
      <p:sp>
        <p:nvSpPr>
          <p:cNvPr id="6" name="Content Placeholder 3">
            <a:extLst>
              <a:ext uri="{FF2B5EF4-FFF2-40B4-BE49-F238E27FC236}">
                <a16:creationId xmlns:a16="http://schemas.microsoft.com/office/drawing/2014/main" id="{44AD5809-3979-98F1-9C58-517334B4C70D}"/>
              </a:ext>
            </a:extLst>
          </p:cNvPr>
          <p:cNvSpPr txBox="1">
            <a:spLocks/>
          </p:cNvSpPr>
          <p:nvPr/>
        </p:nvSpPr>
        <p:spPr>
          <a:xfrm>
            <a:off x="141515" y="261257"/>
            <a:ext cx="10515600" cy="962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kern="0" dirty="0">
                <a:effectLst/>
                <a:latin typeface="Arial" panose="020B0604020202020204" pitchFamily="34" charset="0"/>
                <a:ea typeface="Times New Roman" panose="02020603050405020304" pitchFamily="18" charset="0"/>
              </a:rPr>
              <a:t>BIOS27816: Population biology of infectious diseases of global health concern</a:t>
            </a:r>
            <a:r>
              <a:rPr lang="en-US" dirty="0">
                <a:effectLst/>
              </a:rPr>
              <a:t> </a:t>
            </a:r>
            <a:endParaRPr lang="en-US" dirty="0"/>
          </a:p>
        </p:txBody>
      </p:sp>
    </p:spTree>
    <p:extLst>
      <p:ext uri="{BB962C8B-B14F-4D97-AF65-F5344CB8AC3E}">
        <p14:creationId xmlns:p14="http://schemas.microsoft.com/office/powerpoint/2010/main" val="458208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05E0605B-9DF5-A56C-2934-580E957B0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0"/>
            <a:ext cx="971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016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circles and numbers&#10;&#10;Description automatically generated with medium confidence">
            <a:extLst>
              <a:ext uri="{FF2B5EF4-FFF2-40B4-BE49-F238E27FC236}">
                <a16:creationId xmlns:a16="http://schemas.microsoft.com/office/drawing/2014/main" id="{FE96AA2B-18F4-9A95-050B-2EA290759FDF}"/>
              </a:ext>
            </a:extLst>
          </p:cNvPr>
          <p:cNvPicPr>
            <a:picLocks noGrp="1" noChangeAspect="1"/>
          </p:cNvPicPr>
          <p:nvPr>
            <p:ph idx="1"/>
          </p:nvPr>
        </p:nvPicPr>
        <p:blipFill>
          <a:blip r:embed="rId2"/>
          <a:stretch>
            <a:fillRect/>
          </a:stretch>
        </p:blipFill>
        <p:spPr>
          <a:xfrm>
            <a:off x="1290104" y="144517"/>
            <a:ext cx="9306033" cy="6568965"/>
          </a:xfrm>
        </p:spPr>
      </p:pic>
    </p:spTree>
    <p:extLst>
      <p:ext uri="{BB962C8B-B14F-4D97-AF65-F5344CB8AC3E}">
        <p14:creationId xmlns:p14="http://schemas.microsoft.com/office/powerpoint/2010/main" val="87237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828B7-9A76-8578-1761-5D2A4693F06C}"/>
              </a:ext>
            </a:extLst>
          </p:cNvPr>
          <p:cNvSpPr>
            <a:spLocks noGrp="1"/>
          </p:cNvSpPr>
          <p:nvPr>
            <p:ph type="title"/>
          </p:nvPr>
        </p:nvSpPr>
        <p:spPr>
          <a:xfrm>
            <a:off x="270642" y="223506"/>
            <a:ext cx="4385441" cy="1325563"/>
          </a:xfrm>
        </p:spPr>
        <p:txBody>
          <a:bodyPr/>
          <a:lstStyle/>
          <a:p>
            <a:r>
              <a:rPr lang="en-US" dirty="0"/>
              <a:t>Nutrition and immunity</a:t>
            </a:r>
          </a:p>
        </p:txBody>
      </p:sp>
      <p:sp>
        <p:nvSpPr>
          <p:cNvPr id="3" name="Content Placeholder 2">
            <a:extLst>
              <a:ext uri="{FF2B5EF4-FFF2-40B4-BE49-F238E27FC236}">
                <a16:creationId xmlns:a16="http://schemas.microsoft.com/office/drawing/2014/main" id="{35899EF5-D0DD-DC56-F175-229897D654B6}"/>
              </a:ext>
            </a:extLst>
          </p:cNvPr>
          <p:cNvSpPr>
            <a:spLocks noGrp="1"/>
          </p:cNvSpPr>
          <p:nvPr>
            <p:ph idx="1"/>
          </p:nvPr>
        </p:nvSpPr>
        <p:spPr>
          <a:xfrm>
            <a:off x="567557" y="1981159"/>
            <a:ext cx="2617077" cy="4351338"/>
          </a:xfrm>
        </p:spPr>
        <p:txBody>
          <a:bodyPr>
            <a:normAutofit/>
          </a:bodyPr>
          <a:lstStyle/>
          <a:p>
            <a:pPr marL="0" indent="0">
              <a:lnSpc>
                <a:spcPct val="100000"/>
              </a:lnSpc>
              <a:buNone/>
            </a:pPr>
            <a:r>
              <a:rPr lang="en-US" sz="1600" b="0" i="0" u="none" strike="noStrike" dirty="0">
                <a:effectLst/>
              </a:rPr>
              <a:t>Nutrients known to be critical for the growth and function of immune cells:</a:t>
            </a:r>
          </a:p>
          <a:p>
            <a:pPr>
              <a:lnSpc>
                <a:spcPct val="100000"/>
              </a:lnSpc>
            </a:pPr>
            <a:r>
              <a:rPr lang="en-US" sz="1600" dirty="0"/>
              <a:t>V</a:t>
            </a:r>
            <a:r>
              <a:rPr lang="en-US" sz="1600" b="0" i="0" u="none" strike="noStrike" dirty="0">
                <a:effectLst/>
              </a:rPr>
              <a:t>itamin </a:t>
            </a:r>
            <a:r>
              <a:rPr lang="en-US" sz="1600" dirty="0"/>
              <a:t>C</a:t>
            </a:r>
          </a:p>
          <a:p>
            <a:pPr>
              <a:lnSpc>
                <a:spcPct val="100000"/>
              </a:lnSpc>
            </a:pPr>
            <a:r>
              <a:rPr lang="en-US" sz="1600" b="0" i="0" u="none" strike="noStrike" dirty="0">
                <a:effectLst/>
              </a:rPr>
              <a:t>Vitamin D</a:t>
            </a:r>
          </a:p>
          <a:p>
            <a:pPr>
              <a:lnSpc>
                <a:spcPct val="100000"/>
              </a:lnSpc>
            </a:pPr>
            <a:r>
              <a:rPr lang="en-US" sz="1600" b="0" i="0" u="none" strike="noStrike" dirty="0">
                <a:effectLst/>
              </a:rPr>
              <a:t>Zinc</a:t>
            </a:r>
            <a:endParaRPr lang="en-US" sz="1600" dirty="0"/>
          </a:p>
          <a:p>
            <a:pPr>
              <a:lnSpc>
                <a:spcPct val="100000"/>
              </a:lnSpc>
            </a:pPr>
            <a:r>
              <a:rPr lang="en-US" sz="1600" b="0" i="0" u="none" strike="noStrike" dirty="0">
                <a:effectLst/>
              </a:rPr>
              <a:t>Selenium</a:t>
            </a:r>
            <a:endParaRPr lang="en-US" sz="1600" dirty="0"/>
          </a:p>
          <a:p>
            <a:pPr>
              <a:lnSpc>
                <a:spcPct val="100000"/>
              </a:lnSpc>
            </a:pPr>
            <a:r>
              <a:rPr lang="en-US" sz="1600" b="0" i="0" u="none" strike="noStrike" dirty="0">
                <a:effectLst/>
              </a:rPr>
              <a:t>Iron</a:t>
            </a:r>
            <a:endParaRPr lang="en-US" sz="1600" dirty="0"/>
          </a:p>
          <a:p>
            <a:pPr>
              <a:lnSpc>
                <a:spcPct val="100000"/>
              </a:lnSpc>
            </a:pPr>
            <a:r>
              <a:rPr lang="en-US" sz="1600" b="0" i="0" u="none" strike="noStrike" dirty="0">
                <a:effectLst/>
              </a:rPr>
              <a:t>Protein</a:t>
            </a:r>
            <a:endParaRPr lang="en-US" sz="1600" dirty="0"/>
          </a:p>
          <a:p>
            <a:pPr lvl="1"/>
            <a:endParaRPr lang="en-US" sz="1600" dirty="0"/>
          </a:p>
        </p:txBody>
      </p:sp>
      <p:pic>
        <p:nvPicPr>
          <p:cNvPr id="4098" name="Picture 2" descr="Fig. 1">
            <a:extLst>
              <a:ext uri="{FF2B5EF4-FFF2-40B4-BE49-F238E27FC236}">
                <a16:creationId xmlns:a16="http://schemas.microsoft.com/office/drawing/2014/main" id="{3E65ABC7-55D1-B747-C092-EA4B9E9C9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083" y="223505"/>
            <a:ext cx="6968360" cy="64919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F367C4-6F79-5283-3F12-9E83F9AB1431}"/>
              </a:ext>
            </a:extLst>
          </p:cNvPr>
          <p:cNvSpPr txBox="1"/>
          <p:nvPr/>
        </p:nvSpPr>
        <p:spPr>
          <a:xfrm>
            <a:off x="0" y="6581001"/>
            <a:ext cx="345790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Lynn et al 2021. </a:t>
            </a:r>
            <a:r>
              <a:rPr lang="en-US" sz="1200" i="1" dirty="0">
                <a:latin typeface="Arial" panose="020B0604020202020204" pitchFamily="34" charset="0"/>
                <a:cs typeface="Arial" panose="020B0604020202020204" pitchFamily="34" charset="0"/>
              </a:rPr>
              <a:t>Nature Reviews Immunology</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84025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634DDC-C2E7-C1AF-53A3-7120A5C7B0DA}"/>
              </a:ext>
            </a:extLst>
          </p:cNvPr>
          <p:cNvSpPr txBox="1">
            <a:spLocks/>
          </p:cNvSpPr>
          <p:nvPr/>
        </p:nvSpPr>
        <p:spPr>
          <a:xfrm>
            <a:off x="270641" y="223507"/>
            <a:ext cx="8368861" cy="6173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flip side of robust immunity</a:t>
            </a:r>
          </a:p>
        </p:txBody>
      </p:sp>
      <p:pic>
        <p:nvPicPr>
          <p:cNvPr id="5122" name="Picture 2" descr="Too little leaves us vulnerable to infectious disease, too much leads to autoimmunity.">
            <a:extLst>
              <a:ext uri="{FF2B5EF4-FFF2-40B4-BE49-F238E27FC236}">
                <a16:creationId xmlns:a16="http://schemas.microsoft.com/office/drawing/2014/main" id="{E7B2F423-15F8-5DAE-9C14-3479B5C97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5645" y="0"/>
            <a:ext cx="4996355" cy="2170789"/>
          </a:xfrm>
          <a:prstGeom prst="rect">
            <a:avLst/>
          </a:prstGeom>
          <a:noFill/>
          <a:extLst>
            <a:ext uri="{909E8E84-426E-40DD-AFC4-6F175D3DCCD1}">
              <a14:hiddenFill xmlns:a14="http://schemas.microsoft.com/office/drawing/2010/main">
                <a:solidFill>
                  <a:srgbClr val="FFFFFF"/>
                </a:solidFill>
              </a14:hiddenFill>
            </a:ext>
          </a:extLst>
        </p:spPr>
      </p:pic>
      <p:pic>
        <p:nvPicPr>
          <p:cNvPr id="6" name="Main graphic">
            <a:extLst>
              <a:ext uri="{FF2B5EF4-FFF2-40B4-BE49-F238E27FC236}">
                <a16:creationId xmlns:a16="http://schemas.microsoft.com/office/drawing/2014/main" id="{40128F04-9DD8-0127-78C9-201DA7C2028A}"/>
              </a:ext>
            </a:extLst>
          </p:cNvPr>
          <p:cNvPicPr/>
          <p:nvPr/>
        </p:nvPicPr>
        <p:blipFill>
          <a:blip r:embed="rId3"/>
          <a:stretch/>
        </p:blipFill>
        <p:spPr>
          <a:xfrm>
            <a:off x="1728951" y="1890398"/>
            <a:ext cx="8226137" cy="4605595"/>
          </a:xfrm>
          <a:prstGeom prst="rect">
            <a:avLst/>
          </a:prstGeom>
          <a:ln>
            <a:noFill/>
          </a:ln>
        </p:spPr>
      </p:pic>
      <p:sp>
        <p:nvSpPr>
          <p:cNvPr id="7" name="TextBox 6">
            <a:extLst>
              <a:ext uri="{FF2B5EF4-FFF2-40B4-BE49-F238E27FC236}">
                <a16:creationId xmlns:a16="http://schemas.microsoft.com/office/drawing/2014/main" id="{135FD431-3C9D-35E8-1ACB-C5A222D2A3D9}"/>
              </a:ext>
            </a:extLst>
          </p:cNvPr>
          <p:cNvSpPr txBox="1"/>
          <p:nvPr/>
        </p:nvSpPr>
        <p:spPr>
          <a:xfrm>
            <a:off x="0" y="6581001"/>
            <a:ext cx="345790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Laughter et al 2020. </a:t>
            </a:r>
            <a:r>
              <a:rPr lang="en-US" sz="1200" i="1" dirty="0">
                <a:latin typeface="Arial" panose="020B0604020202020204" pitchFamily="34" charset="0"/>
                <a:cs typeface="Arial" panose="020B0604020202020204" pitchFamily="34" charset="0"/>
              </a:rPr>
              <a:t>BMD</a:t>
            </a:r>
            <a:r>
              <a:rPr lang="en-US" sz="1200" dirty="0">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260DB4A7-F8C5-8116-A5D1-5439AC1DB639}"/>
              </a:ext>
            </a:extLst>
          </p:cNvPr>
          <p:cNvSpPr txBox="1"/>
          <p:nvPr/>
        </p:nvSpPr>
        <p:spPr>
          <a:xfrm>
            <a:off x="1728951" y="1405281"/>
            <a:ext cx="432500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Global Burden of Atopic Dermatitis</a:t>
            </a:r>
          </a:p>
        </p:txBody>
      </p:sp>
    </p:spTree>
    <p:extLst>
      <p:ext uri="{BB962C8B-B14F-4D97-AF65-F5344CB8AC3E}">
        <p14:creationId xmlns:p14="http://schemas.microsoft.com/office/powerpoint/2010/main" val="3689259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nfluence of interleukins and TGF factors on development of Th1, Th2, Th17, and Treg cells">
            <a:extLst>
              <a:ext uri="{FF2B5EF4-FFF2-40B4-BE49-F238E27FC236}">
                <a16:creationId xmlns:a16="http://schemas.microsoft.com/office/drawing/2014/main" id="{E1018316-9C69-811D-BC13-FB9A94BF5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599" y="1035268"/>
            <a:ext cx="6688083" cy="501606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FBFB064-DA65-C652-E8A3-11B5C226D02E}"/>
              </a:ext>
            </a:extLst>
          </p:cNvPr>
          <p:cNvSpPr>
            <a:spLocks noGrp="1"/>
          </p:cNvSpPr>
          <p:nvPr>
            <p:ph type="title"/>
          </p:nvPr>
        </p:nvSpPr>
        <p:spPr>
          <a:xfrm>
            <a:off x="270642" y="223506"/>
            <a:ext cx="4385441" cy="1325563"/>
          </a:xfrm>
        </p:spPr>
        <p:txBody>
          <a:bodyPr/>
          <a:lstStyle/>
          <a:p>
            <a:r>
              <a:rPr lang="en-US" dirty="0"/>
              <a:t>Th1 vs Th2 Immunity</a:t>
            </a:r>
          </a:p>
        </p:txBody>
      </p:sp>
    </p:spTree>
    <p:extLst>
      <p:ext uri="{BB962C8B-B14F-4D97-AF65-F5344CB8AC3E}">
        <p14:creationId xmlns:p14="http://schemas.microsoft.com/office/powerpoint/2010/main" val="364153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 2">
            <a:extLst>
              <a:ext uri="{FF2B5EF4-FFF2-40B4-BE49-F238E27FC236}">
                <a16:creationId xmlns:a16="http://schemas.microsoft.com/office/drawing/2014/main" id="{03DC5999-9478-1107-E8C0-8707A4D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629" y="0"/>
            <a:ext cx="67675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9A398A8-6D82-062F-8D43-611E03B3C231}"/>
              </a:ext>
            </a:extLst>
          </p:cNvPr>
          <p:cNvSpPr txBox="1">
            <a:spLocks/>
          </p:cNvSpPr>
          <p:nvPr/>
        </p:nvSpPr>
        <p:spPr>
          <a:xfrm>
            <a:off x="144299" y="170954"/>
            <a:ext cx="3765330" cy="168937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Global burden of soil transmitted helminth infections</a:t>
            </a:r>
          </a:p>
        </p:txBody>
      </p:sp>
      <p:sp>
        <p:nvSpPr>
          <p:cNvPr id="6" name="TextBox 5">
            <a:extLst>
              <a:ext uri="{FF2B5EF4-FFF2-40B4-BE49-F238E27FC236}">
                <a16:creationId xmlns:a16="http://schemas.microsoft.com/office/drawing/2014/main" id="{8303470B-F5AC-37EC-D0B9-59BC18497774}"/>
              </a:ext>
            </a:extLst>
          </p:cNvPr>
          <p:cNvSpPr txBox="1"/>
          <p:nvPr/>
        </p:nvSpPr>
        <p:spPr>
          <a:xfrm>
            <a:off x="0" y="6581001"/>
            <a:ext cx="3457903" cy="276999"/>
          </a:xfrm>
          <a:prstGeom prst="rect">
            <a:avLst/>
          </a:prstGeom>
          <a:noFill/>
        </p:spPr>
        <p:txBody>
          <a:bodyPr wrap="square" rtlCol="0">
            <a:spAutoFit/>
          </a:bodyPr>
          <a:lstStyle/>
          <a:p>
            <a:r>
              <a:rPr lang="en-US" sz="1200" dirty="0" err="1">
                <a:latin typeface="Arial" panose="020B0604020202020204" pitchFamily="34" charset="0"/>
                <a:cs typeface="Arial" panose="020B0604020202020204" pitchFamily="34" charset="0"/>
              </a:rPr>
              <a:t>Pullan</a:t>
            </a:r>
            <a:r>
              <a:rPr lang="en-US" sz="1200" dirty="0">
                <a:latin typeface="Arial" panose="020B0604020202020204" pitchFamily="34" charset="0"/>
                <a:cs typeface="Arial" panose="020B0604020202020204" pitchFamily="34" charset="0"/>
              </a:rPr>
              <a:t> et al. 2014. </a:t>
            </a:r>
            <a:r>
              <a:rPr lang="en-US" sz="1200" i="1" dirty="0">
                <a:latin typeface="Arial" panose="020B0604020202020204" pitchFamily="34" charset="0"/>
                <a:cs typeface="Arial" panose="020B0604020202020204" pitchFamily="34" charset="0"/>
              </a:rPr>
              <a:t>Parasites and Vectors</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47104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119D-AEEA-394C-B5DA-C6C52BD734AE}"/>
              </a:ext>
            </a:extLst>
          </p:cNvPr>
          <p:cNvSpPr>
            <a:spLocks noGrp="1"/>
          </p:cNvSpPr>
          <p:nvPr>
            <p:ph type="title"/>
          </p:nvPr>
        </p:nvSpPr>
        <p:spPr/>
        <p:txBody>
          <a:bodyPr/>
          <a:lstStyle/>
          <a:p>
            <a:r>
              <a:rPr lang="en-US" dirty="0"/>
              <a:t>Helminths (parasitic worms)</a:t>
            </a:r>
          </a:p>
        </p:txBody>
      </p:sp>
      <p:pic>
        <p:nvPicPr>
          <p:cNvPr id="5" name="Graphic 4">
            <a:extLst>
              <a:ext uri="{FF2B5EF4-FFF2-40B4-BE49-F238E27FC236}">
                <a16:creationId xmlns:a16="http://schemas.microsoft.com/office/drawing/2014/main" id="{10F689B3-E050-C738-A01C-696B1693E2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6162" y="3554106"/>
            <a:ext cx="6435838" cy="2839071"/>
          </a:xfrm>
          <a:prstGeom prst="rect">
            <a:avLst/>
          </a:prstGeom>
        </p:spPr>
      </p:pic>
      <p:sp>
        <p:nvSpPr>
          <p:cNvPr id="8" name="Content Placeholder 2">
            <a:extLst>
              <a:ext uri="{FF2B5EF4-FFF2-40B4-BE49-F238E27FC236}">
                <a16:creationId xmlns:a16="http://schemas.microsoft.com/office/drawing/2014/main" id="{19F6169D-7E18-ADA7-7CF0-FEECB1FBC9E0}"/>
              </a:ext>
            </a:extLst>
          </p:cNvPr>
          <p:cNvSpPr txBox="1">
            <a:spLocks/>
          </p:cNvSpPr>
          <p:nvPr/>
        </p:nvSpPr>
        <p:spPr>
          <a:xfrm>
            <a:off x="990600" y="1978025"/>
            <a:ext cx="1051560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Macroparasites</a:t>
            </a:r>
            <a:r>
              <a:rPr lang="en-US" dirty="0"/>
              <a:t>, most soil-transmitted, infect GI tract</a:t>
            </a:r>
          </a:p>
          <a:p>
            <a:r>
              <a:rPr lang="en-US" dirty="0"/>
              <a:t>Not necessarily phylogenetically related</a:t>
            </a:r>
          </a:p>
          <a:p>
            <a:r>
              <a:rPr lang="en-US" dirty="0"/>
              <a:t>4 major phyla: </a:t>
            </a:r>
          </a:p>
          <a:p>
            <a:pPr lvl="1"/>
            <a:r>
              <a:rPr lang="en-US" dirty="0"/>
              <a:t>Annelida (ringed or segmented worms)</a:t>
            </a:r>
          </a:p>
          <a:p>
            <a:pPr lvl="1"/>
            <a:r>
              <a:rPr lang="en-US" dirty="0"/>
              <a:t>Platyhelminthes (flatworms)</a:t>
            </a:r>
          </a:p>
          <a:p>
            <a:pPr lvl="2"/>
            <a:r>
              <a:rPr lang="en-US" dirty="0"/>
              <a:t>Cestodes (tapeworms)</a:t>
            </a:r>
          </a:p>
          <a:p>
            <a:pPr lvl="2"/>
            <a:r>
              <a:rPr lang="en-US" dirty="0"/>
              <a:t>Trematodes (flukes and blood flukes = schistosomes)</a:t>
            </a:r>
          </a:p>
          <a:p>
            <a:pPr lvl="1"/>
            <a:r>
              <a:rPr lang="en-US" dirty="0"/>
              <a:t>Nematoda (roundworms)</a:t>
            </a:r>
          </a:p>
          <a:p>
            <a:pPr lvl="2"/>
            <a:r>
              <a:rPr lang="en-US" dirty="0"/>
              <a:t>Ascaris (largely commensal)</a:t>
            </a:r>
          </a:p>
          <a:p>
            <a:pPr lvl="2"/>
            <a:r>
              <a:rPr lang="en-US" dirty="0"/>
              <a:t>Hookworm (pathogenic)</a:t>
            </a:r>
          </a:p>
          <a:p>
            <a:pPr lvl="2"/>
            <a:r>
              <a:rPr lang="en-US" dirty="0" err="1"/>
              <a:t>Filarias</a:t>
            </a:r>
            <a:r>
              <a:rPr lang="en-US" dirty="0"/>
              <a:t> (pathogenic)</a:t>
            </a:r>
          </a:p>
          <a:p>
            <a:pPr lvl="2"/>
            <a:r>
              <a:rPr lang="en-US" dirty="0"/>
              <a:t>Pinworm(largely commensal)</a:t>
            </a:r>
          </a:p>
          <a:p>
            <a:pPr lvl="2"/>
            <a:r>
              <a:rPr lang="en-US" dirty="0"/>
              <a:t>Whipworm (pathogenic)</a:t>
            </a:r>
          </a:p>
          <a:p>
            <a:pPr lvl="1"/>
            <a:r>
              <a:rPr lang="en-US" dirty="0" err="1"/>
              <a:t>Acanthocephala</a:t>
            </a:r>
            <a:r>
              <a:rPr lang="en-US" dirty="0"/>
              <a:t> (thorny-headed worms)</a:t>
            </a:r>
          </a:p>
          <a:p>
            <a:r>
              <a:rPr lang="en-US" dirty="0"/>
              <a:t>Helminths infect up to 50% of the global human			             population, though burden is concentrated in LMICs</a:t>
            </a:r>
          </a:p>
          <a:p>
            <a:endParaRPr lang="en-US" dirty="0"/>
          </a:p>
        </p:txBody>
      </p:sp>
      <p:pic>
        <p:nvPicPr>
          <p:cNvPr id="10" name="Picture 9">
            <a:extLst>
              <a:ext uri="{FF2B5EF4-FFF2-40B4-BE49-F238E27FC236}">
                <a16:creationId xmlns:a16="http://schemas.microsoft.com/office/drawing/2014/main" id="{29C183A9-47D7-5F75-C786-567414102517}"/>
              </a:ext>
            </a:extLst>
          </p:cNvPr>
          <p:cNvPicPr>
            <a:picLocks noChangeAspect="1"/>
          </p:cNvPicPr>
          <p:nvPr/>
        </p:nvPicPr>
        <p:blipFill>
          <a:blip r:embed="rId4"/>
          <a:stretch>
            <a:fillRect/>
          </a:stretch>
        </p:blipFill>
        <p:spPr>
          <a:xfrm>
            <a:off x="5926081" y="6456991"/>
            <a:ext cx="6096000" cy="319417"/>
          </a:xfrm>
          <a:prstGeom prst="rect">
            <a:avLst/>
          </a:prstGeom>
        </p:spPr>
      </p:pic>
      <p:pic>
        <p:nvPicPr>
          <p:cNvPr id="10242" name="Picture 2" descr="undefined">
            <a:extLst>
              <a:ext uri="{FF2B5EF4-FFF2-40B4-BE49-F238E27FC236}">
                <a16:creationId xmlns:a16="http://schemas.microsoft.com/office/drawing/2014/main" id="{35BFE91A-62ED-2D05-06A6-C6F30C222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374" y="271152"/>
            <a:ext cx="3345707" cy="283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512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076B02-5E2F-60BA-1C45-FC2526DBD28C}"/>
              </a:ext>
            </a:extLst>
          </p:cNvPr>
          <p:cNvSpPr>
            <a:spLocks noGrp="1"/>
          </p:cNvSpPr>
          <p:nvPr>
            <p:ph idx="1"/>
          </p:nvPr>
        </p:nvSpPr>
        <p:spPr>
          <a:xfrm>
            <a:off x="838200" y="1136896"/>
            <a:ext cx="10515600" cy="4351338"/>
          </a:xfrm>
        </p:spPr>
        <p:txBody>
          <a:bodyPr>
            <a:normAutofit fontScale="85000" lnSpcReduction="20000"/>
          </a:bodyPr>
          <a:lstStyle/>
          <a:p>
            <a:r>
              <a:rPr lang="en-US" dirty="0"/>
              <a:t>Snail fever, bilharzia, Katayama fever</a:t>
            </a:r>
          </a:p>
          <a:p>
            <a:r>
              <a:rPr lang="en-US" dirty="0"/>
              <a:t>First infection characterized by rash as cercariae 			  		  migrate into the body</a:t>
            </a:r>
          </a:p>
          <a:p>
            <a:r>
              <a:rPr lang="en-US" dirty="0"/>
              <a:t>Later can be very painful as adult worms migrate through 		      muscle tissue (can take years). Also can be inflammatory 			   reactions as adults lay eggs. Adult schistosomes undergo sexual 	        reproduction in the human host.</a:t>
            </a:r>
          </a:p>
          <a:p>
            <a:r>
              <a:rPr lang="en-US" dirty="0"/>
              <a:t>Intestinal schistosomiasis occurs when eggs become lodged in intestinal wall, leading to blood loss, bloody stool, colon obstruction, resulting in abdominal distention</a:t>
            </a:r>
          </a:p>
          <a:p>
            <a:r>
              <a:rPr lang="en-US" b="0" i="0" u="none" strike="noStrike" dirty="0">
                <a:solidFill>
                  <a:srgbClr val="202122"/>
                </a:solidFill>
                <a:effectLst/>
                <a:latin typeface="Arial" panose="020B0604020202020204" pitchFamily="34" charset="0"/>
              </a:rPr>
              <a:t>In 2010, approximately 238 million people were infected with schistosomiasis, 85% in Africa</a:t>
            </a:r>
          </a:p>
          <a:p>
            <a:r>
              <a:rPr lang="en-US" dirty="0">
                <a:solidFill>
                  <a:srgbClr val="202122"/>
                </a:solidFill>
                <a:latin typeface="Arial" panose="020B0604020202020204" pitchFamily="34" charset="0"/>
              </a:rPr>
              <a:t>Causes between 12-200,000 deaths annually, making it the most deadly of the </a:t>
            </a:r>
            <a:r>
              <a:rPr lang="en-US" b="1" dirty="0">
                <a:solidFill>
                  <a:srgbClr val="202122"/>
                </a:solidFill>
                <a:latin typeface="Arial" panose="020B0604020202020204" pitchFamily="34" charset="0"/>
              </a:rPr>
              <a:t>neglected tropical diseases </a:t>
            </a:r>
            <a:r>
              <a:rPr lang="en-US" dirty="0">
                <a:solidFill>
                  <a:srgbClr val="202122"/>
                </a:solidFill>
                <a:latin typeface="Arial" panose="020B0604020202020204" pitchFamily="34" charset="0"/>
              </a:rPr>
              <a:t>(contrast with HIV/AIDS, TB, malaria)</a:t>
            </a:r>
            <a:endParaRPr lang="en-US" b="1" dirty="0"/>
          </a:p>
        </p:txBody>
      </p:sp>
      <p:sp>
        <p:nvSpPr>
          <p:cNvPr id="4" name="Title 1">
            <a:extLst>
              <a:ext uri="{FF2B5EF4-FFF2-40B4-BE49-F238E27FC236}">
                <a16:creationId xmlns:a16="http://schemas.microsoft.com/office/drawing/2014/main" id="{6668E12F-D282-DBA6-530B-FB766E39575C}"/>
              </a:ext>
            </a:extLst>
          </p:cNvPr>
          <p:cNvSpPr txBox="1">
            <a:spLocks/>
          </p:cNvSpPr>
          <p:nvPr/>
        </p:nvSpPr>
        <p:spPr>
          <a:xfrm>
            <a:off x="101162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Schistosomiasis</a:t>
            </a:r>
          </a:p>
        </p:txBody>
      </p:sp>
      <p:pic>
        <p:nvPicPr>
          <p:cNvPr id="12290" name="Picture 2">
            <a:extLst>
              <a:ext uri="{FF2B5EF4-FFF2-40B4-BE49-F238E27FC236}">
                <a16:creationId xmlns:a16="http://schemas.microsoft.com/office/drawing/2014/main" id="{2494331C-A33A-B25E-7324-C556CDA15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3803" y="106910"/>
            <a:ext cx="2718197" cy="30987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46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397E-109C-1101-93A1-C5494D0E5B3F}"/>
              </a:ext>
            </a:extLst>
          </p:cNvPr>
          <p:cNvSpPr>
            <a:spLocks noGrp="1"/>
          </p:cNvSpPr>
          <p:nvPr>
            <p:ph type="title"/>
          </p:nvPr>
        </p:nvSpPr>
        <p:spPr>
          <a:xfrm>
            <a:off x="123496" y="80063"/>
            <a:ext cx="4511566" cy="1325563"/>
          </a:xfrm>
        </p:spPr>
        <p:txBody>
          <a:bodyPr/>
          <a:lstStyle/>
          <a:p>
            <a:r>
              <a:rPr lang="en-US" dirty="0"/>
              <a:t>Modeling schistosomiasis</a:t>
            </a:r>
          </a:p>
        </p:txBody>
      </p:sp>
      <p:sp>
        <p:nvSpPr>
          <p:cNvPr id="4" name="AutoShape 2" descr="Mathematics 09 01858 g001">
            <a:extLst>
              <a:ext uri="{FF2B5EF4-FFF2-40B4-BE49-F238E27FC236}">
                <a16:creationId xmlns:a16="http://schemas.microsoft.com/office/drawing/2014/main" id="{A372E36F-3408-7729-97B2-93AD4612CD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Mathematics 09 01858 g001">
            <a:extLst>
              <a:ext uri="{FF2B5EF4-FFF2-40B4-BE49-F238E27FC236}">
                <a16:creationId xmlns:a16="http://schemas.microsoft.com/office/drawing/2014/main" id="{CB85DD2D-EA84-E8C4-B626-1326DEDC8EF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descr="undefined">
            <a:extLst>
              <a:ext uri="{FF2B5EF4-FFF2-40B4-BE49-F238E27FC236}">
                <a16:creationId xmlns:a16="http://schemas.microsoft.com/office/drawing/2014/main" id="{D1286C6E-436B-05B3-3108-1C2D3B5CA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5" r="2497"/>
          <a:stretch/>
        </p:blipFill>
        <p:spPr bwMode="auto">
          <a:xfrm>
            <a:off x="4635062" y="30295"/>
            <a:ext cx="7556938" cy="674764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627C97B-B41F-17BE-B3D5-38C73C691F2E}"/>
              </a:ext>
            </a:extLst>
          </p:cNvPr>
          <p:cNvGrpSpPr/>
          <p:nvPr/>
        </p:nvGrpSpPr>
        <p:grpSpPr>
          <a:xfrm>
            <a:off x="0" y="1905000"/>
            <a:ext cx="4880737" cy="4038600"/>
            <a:chOff x="3695700" y="1409700"/>
            <a:chExt cx="4880737" cy="4038600"/>
          </a:xfrm>
        </p:grpSpPr>
        <p:pic>
          <p:nvPicPr>
            <p:cNvPr id="13" name="Picture 12" descr="A diagram of a diagram&#10;&#10;Description automatically generated">
              <a:extLst>
                <a:ext uri="{FF2B5EF4-FFF2-40B4-BE49-F238E27FC236}">
                  <a16:creationId xmlns:a16="http://schemas.microsoft.com/office/drawing/2014/main" id="{411017D3-96FC-565B-8499-0349EEFBE224}"/>
                </a:ext>
              </a:extLst>
            </p:cNvPr>
            <p:cNvPicPr>
              <a:picLocks noChangeAspect="1"/>
            </p:cNvPicPr>
            <p:nvPr/>
          </p:nvPicPr>
          <p:blipFill>
            <a:blip r:embed="rId3"/>
            <a:stretch>
              <a:fillRect/>
            </a:stretch>
          </p:blipFill>
          <p:spPr>
            <a:xfrm>
              <a:off x="3695700" y="1409700"/>
              <a:ext cx="4800600" cy="4038600"/>
            </a:xfrm>
            <a:prstGeom prst="rect">
              <a:avLst/>
            </a:prstGeom>
          </p:spPr>
        </p:pic>
        <p:sp>
          <p:nvSpPr>
            <p:cNvPr id="14" name="TextBox 13">
              <a:extLst>
                <a:ext uri="{FF2B5EF4-FFF2-40B4-BE49-F238E27FC236}">
                  <a16:creationId xmlns:a16="http://schemas.microsoft.com/office/drawing/2014/main" id="{2B367D04-5653-8DDB-C063-C9FAB819E36F}"/>
                </a:ext>
              </a:extLst>
            </p:cNvPr>
            <p:cNvSpPr txBox="1"/>
            <p:nvPr/>
          </p:nvSpPr>
          <p:spPr>
            <a:xfrm>
              <a:off x="6558451" y="5160791"/>
              <a:ext cx="2017986"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Nur et al. 2021. </a:t>
              </a:r>
              <a:r>
                <a:rPr lang="en-US" sz="1000" i="1" dirty="0">
                  <a:latin typeface="Arial" panose="020B0604020202020204" pitchFamily="34" charset="0"/>
                  <a:cs typeface="Arial" panose="020B0604020202020204" pitchFamily="34" charset="0"/>
                </a:rPr>
                <a:t>Mathematics</a:t>
              </a:r>
              <a:r>
                <a:rPr lang="en-US" sz="1000" dirty="0">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1070664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Mathematics 09 01858 g001">
            <a:extLst>
              <a:ext uri="{FF2B5EF4-FFF2-40B4-BE49-F238E27FC236}">
                <a16:creationId xmlns:a16="http://schemas.microsoft.com/office/drawing/2014/main" id="{A372E36F-3408-7729-97B2-93AD4612CD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Mathematics 09 01858 g001">
            <a:extLst>
              <a:ext uri="{FF2B5EF4-FFF2-40B4-BE49-F238E27FC236}">
                <a16:creationId xmlns:a16="http://schemas.microsoft.com/office/drawing/2014/main" id="{CB85DD2D-EA84-E8C4-B626-1326DEDC8EF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5">
            <a:extLst>
              <a:ext uri="{FF2B5EF4-FFF2-40B4-BE49-F238E27FC236}">
                <a16:creationId xmlns:a16="http://schemas.microsoft.com/office/drawing/2014/main" id="{451285F2-C89F-4269-1AD9-7AA6A25BCACE}"/>
              </a:ext>
            </a:extLst>
          </p:cNvPr>
          <p:cNvSpPr>
            <a:spLocks noGrp="1"/>
          </p:cNvSpPr>
          <p:nvPr>
            <p:ph type="title"/>
          </p:nvPr>
        </p:nvSpPr>
        <p:spPr>
          <a:xfrm>
            <a:off x="134007" y="365125"/>
            <a:ext cx="2420007" cy="1325563"/>
          </a:xfrm>
        </p:spPr>
        <p:txBody>
          <a:bodyPr>
            <a:normAutofit fontScale="90000"/>
          </a:bodyPr>
          <a:lstStyle/>
          <a:p>
            <a:r>
              <a:rPr lang="en-US" dirty="0"/>
              <a:t>Global Burden of NTDs</a:t>
            </a:r>
          </a:p>
        </p:txBody>
      </p:sp>
      <p:pic>
        <p:nvPicPr>
          <p:cNvPr id="13314" name="Picture 2" descr="undefined">
            <a:extLst>
              <a:ext uri="{FF2B5EF4-FFF2-40B4-BE49-F238E27FC236}">
                <a16:creationId xmlns:a16="http://schemas.microsoft.com/office/drawing/2014/main" id="{D6FBD8B8-984A-32A0-96DB-046127A2F1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209" y="0"/>
            <a:ext cx="9713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55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thers include &quot;We've incrementally improved the estimate of this coefficient,&quot; &quot;Maybe all these categories are wrong,&quot; and &quot;We found a way to make student volunteers worse at tasks.&quot;">
            <a:extLst>
              <a:ext uri="{FF2B5EF4-FFF2-40B4-BE49-F238E27FC236}">
                <a16:creationId xmlns:a16="http://schemas.microsoft.com/office/drawing/2014/main" id="{803875F3-032B-31D8-FD7D-958ED2C73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400" y="0"/>
            <a:ext cx="4013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282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1AE2-96BE-D3B4-E6E6-532C4C5811A5}"/>
              </a:ext>
            </a:extLst>
          </p:cNvPr>
          <p:cNvSpPr>
            <a:spLocks noGrp="1"/>
          </p:cNvSpPr>
          <p:nvPr>
            <p:ph type="title"/>
          </p:nvPr>
        </p:nvSpPr>
        <p:spPr>
          <a:xfrm>
            <a:off x="294290" y="365125"/>
            <a:ext cx="11603420" cy="1325563"/>
          </a:xfrm>
        </p:spPr>
        <p:txBody>
          <a:bodyPr>
            <a:normAutofit/>
          </a:bodyPr>
          <a:lstStyle/>
          <a:p>
            <a:pPr algn="ctr"/>
            <a:r>
              <a:rPr lang="en-US" sz="3800" dirty="0"/>
              <a:t>Poverty trap models of coupled social-ecological systems</a:t>
            </a:r>
          </a:p>
        </p:txBody>
      </p:sp>
      <p:pic>
        <p:nvPicPr>
          <p:cNvPr id="14340" name="Picture 4" descr="Figure 1">
            <a:extLst>
              <a:ext uri="{FF2B5EF4-FFF2-40B4-BE49-F238E27FC236}">
                <a16:creationId xmlns:a16="http://schemas.microsoft.com/office/drawing/2014/main" id="{3F822650-4482-09A7-3874-2A455C46C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882" y="1690688"/>
            <a:ext cx="8366235" cy="429967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4043B1DA-369D-50B6-15AA-EC532A8AC108}"/>
              </a:ext>
            </a:extLst>
          </p:cNvPr>
          <p:cNvSpPr txBox="1"/>
          <p:nvPr/>
        </p:nvSpPr>
        <p:spPr>
          <a:xfrm>
            <a:off x="0" y="6581001"/>
            <a:ext cx="3920359" cy="276999"/>
          </a:xfrm>
          <a:prstGeom prst="rect">
            <a:avLst/>
          </a:prstGeom>
          <a:noFill/>
        </p:spPr>
        <p:txBody>
          <a:bodyPr wrap="square" rtlCol="0">
            <a:spAutoFit/>
          </a:bodyPr>
          <a:lstStyle/>
          <a:p>
            <a:r>
              <a:rPr lang="en-US" sz="1200" dirty="0" err="1">
                <a:latin typeface="Arial" panose="020B0604020202020204" pitchFamily="34" charset="0"/>
                <a:cs typeface="Arial" panose="020B0604020202020204" pitchFamily="34" charset="0"/>
              </a:rPr>
              <a:t>Ngonghala</a:t>
            </a:r>
            <a:r>
              <a:rPr lang="en-US" sz="1200" dirty="0">
                <a:latin typeface="Arial" panose="020B0604020202020204" pitchFamily="34" charset="0"/>
                <a:cs typeface="Arial" panose="020B0604020202020204" pitchFamily="34" charset="0"/>
              </a:rPr>
              <a:t> et al 2017. </a:t>
            </a:r>
            <a:r>
              <a:rPr lang="en-US" sz="1200" i="1" dirty="0">
                <a:latin typeface="Arial" panose="020B0604020202020204" pitchFamily="34" charset="0"/>
                <a:cs typeface="Arial" panose="020B0604020202020204" pitchFamily="34" charset="0"/>
              </a:rPr>
              <a:t>Nature Ecology &amp; Evolution</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17045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1AE2-96BE-D3B4-E6E6-532C4C5811A5}"/>
              </a:ext>
            </a:extLst>
          </p:cNvPr>
          <p:cNvSpPr>
            <a:spLocks noGrp="1"/>
          </p:cNvSpPr>
          <p:nvPr>
            <p:ph type="title"/>
          </p:nvPr>
        </p:nvSpPr>
        <p:spPr>
          <a:xfrm>
            <a:off x="294290" y="365125"/>
            <a:ext cx="11603420" cy="1325563"/>
          </a:xfrm>
        </p:spPr>
        <p:txBody>
          <a:bodyPr>
            <a:normAutofit/>
          </a:bodyPr>
          <a:lstStyle/>
          <a:p>
            <a:pPr algn="ctr"/>
            <a:r>
              <a:rPr lang="en-US" sz="3800" dirty="0"/>
              <a:t>Breaking cycles of poverty and disease</a:t>
            </a:r>
          </a:p>
        </p:txBody>
      </p:sp>
      <p:pic>
        <p:nvPicPr>
          <p:cNvPr id="6" name="Picture 5" descr="A screenshot of a website&#10;&#10;Description automatically generated">
            <a:extLst>
              <a:ext uri="{FF2B5EF4-FFF2-40B4-BE49-F238E27FC236}">
                <a16:creationId xmlns:a16="http://schemas.microsoft.com/office/drawing/2014/main" id="{425F9C6A-B904-B781-946C-CE995D696342}"/>
              </a:ext>
            </a:extLst>
          </p:cNvPr>
          <p:cNvPicPr>
            <a:picLocks noChangeAspect="1"/>
          </p:cNvPicPr>
          <p:nvPr/>
        </p:nvPicPr>
        <p:blipFill rotWithShape="1">
          <a:blip r:embed="rId2"/>
          <a:srcRect l="16157"/>
          <a:stretch/>
        </p:blipFill>
        <p:spPr>
          <a:xfrm>
            <a:off x="3000704" y="1690688"/>
            <a:ext cx="6190592" cy="4971876"/>
          </a:xfrm>
          <a:prstGeom prst="rect">
            <a:avLst/>
          </a:prstGeom>
        </p:spPr>
      </p:pic>
      <p:pic>
        <p:nvPicPr>
          <p:cNvPr id="16386" name="Picture 2" descr="Pivot | Madagascar">
            <a:extLst>
              <a:ext uri="{FF2B5EF4-FFF2-40B4-BE49-F238E27FC236}">
                <a16:creationId xmlns:a16="http://schemas.microsoft.com/office/drawing/2014/main" id="{626D5824-7A34-D27F-1116-1FDD384BC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66" y="120869"/>
            <a:ext cx="2081048" cy="19819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928DA5D-6DEC-5989-E1B8-173D99A1A5B2}"/>
              </a:ext>
            </a:extLst>
          </p:cNvPr>
          <p:cNvSpPr txBox="1"/>
          <p:nvPr/>
        </p:nvSpPr>
        <p:spPr>
          <a:xfrm>
            <a:off x="0" y="6581001"/>
            <a:ext cx="3920359" cy="276999"/>
          </a:xfrm>
          <a:prstGeom prst="rect">
            <a:avLst/>
          </a:prstGeom>
          <a:noFill/>
        </p:spPr>
        <p:txBody>
          <a:bodyPr wrap="square" rtlCol="0">
            <a:spAutoFit/>
          </a:bodyPr>
          <a:lstStyle/>
          <a:p>
            <a:r>
              <a:rPr lang="en-US" sz="1200" dirty="0" err="1">
                <a:latin typeface="Arial" panose="020B0604020202020204" pitchFamily="34" charset="0"/>
                <a:cs typeface="Arial" panose="020B0604020202020204" pitchFamily="34" charset="0"/>
              </a:rPr>
              <a:t>pivotworks.org</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7325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thers include &quot;We've incrementally improved the estimate of this coefficient,&quot; &quot;Maybe all these categories are wrong,&quot; and &quot;We found a way to make student volunteers worse at tasks.&quot;">
            <a:extLst>
              <a:ext uri="{FF2B5EF4-FFF2-40B4-BE49-F238E27FC236}">
                <a16:creationId xmlns:a16="http://schemas.microsoft.com/office/drawing/2014/main" id="{803875F3-032B-31D8-FD7D-958ED2C73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400" y="0"/>
            <a:ext cx="4013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A9ED0CE-F606-57CA-1FD5-3F80E608E4F9}"/>
              </a:ext>
            </a:extLst>
          </p:cNvPr>
          <p:cNvSpPr/>
          <p:nvPr/>
        </p:nvSpPr>
        <p:spPr>
          <a:xfrm>
            <a:off x="4267200" y="2017987"/>
            <a:ext cx="1124607" cy="367862"/>
          </a:xfrm>
          <a:prstGeom prst="rect">
            <a:avLst/>
          </a:prstGeom>
          <a:solidFill>
            <a:srgbClr val="FFFF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64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3F2-C4E6-640D-BD9E-8FAE90363695}"/>
              </a:ext>
            </a:extLst>
          </p:cNvPr>
          <p:cNvSpPr>
            <a:spLocks noGrp="1"/>
          </p:cNvSpPr>
          <p:nvPr>
            <p:ph type="title"/>
          </p:nvPr>
        </p:nvSpPr>
        <p:spPr>
          <a:xfrm>
            <a:off x="838200" y="192158"/>
            <a:ext cx="10515600" cy="683167"/>
          </a:xfrm>
        </p:spPr>
        <p:txBody>
          <a:bodyPr>
            <a:normAutofit fontScale="90000"/>
          </a:bodyPr>
          <a:lstStyle/>
          <a:p>
            <a:pPr algn="ctr"/>
            <a:r>
              <a:rPr lang="en-US" dirty="0"/>
              <a:t>Basic Overview of the Immune System</a:t>
            </a:r>
          </a:p>
        </p:txBody>
      </p:sp>
      <p:pic>
        <p:nvPicPr>
          <p:cNvPr id="4" name="Main graphic">
            <a:extLst>
              <a:ext uri="{FF2B5EF4-FFF2-40B4-BE49-F238E27FC236}">
                <a16:creationId xmlns:a16="http://schemas.microsoft.com/office/drawing/2014/main" id="{A1B644D2-04F1-7137-1160-670D675CFB0D}"/>
              </a:ext>
            </a:extLst>
          </p:cNvPr>
          <p:cNvPicPr/>
          <p:nvPr/>
        </p:nvPicPr>
        <p:blipFill>
          <a:blip r:embed="rId2"/>
          <a:stretch/>
        </p:blipFill>
        <p:spPr>
          <a:xfrm>
            <a:off x="1108213" y="875325"/>
            <a:ext cx="9975574" cy="5982675"/>
          </a:xfrm>
          <a:prstGeom prst="rect">
            <a:avLst/>
          </a:prstGeom>
          <a:ln>
            <a:noFill/>
          </a:ln>
        </p:spPr>
      </p:pic>
      <p:sp>
        <p:nvSpPr>
          <p:cNvPr id="5" name="TextBox 4">
            <a:extLst>
              <a:ext uri="{FF2B5EF4-FFF2-40B4-BE49-F238E27FC236}">
                <a16:creationId xmlns:a16="http://schemas.microsoft.com/office/drawing/2014/main" id="{A3D0B192-85AB-B48F-3852-34E8F787A8A0}"/>
              </a:ext>
            </a:extLst>
          </p:cNvPr>
          <p:cNvSpPr txBox="1"/>
          <p:nvPr/>
        </p:nvSpPr>
        <p:spPr>
          <a:xfrm>
            <a:off x="0" y="6396335"/>
            <a:ext cx="1272209"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Brook and Dobson 2015. </a:t>
            </a:r>
          </a:p>
        </p:txBody>
      </p:sp>
    </p:spTree>
    <p:extLst>
      <p:ext uri="{BB962C8B-B14F-4D97-AF65-F5344CB8AC3E}">
        <p14:creationId xmlns:p14="http://schemas.microsoft.com/office/powerpoint/2010/main" val="210956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23F2-C4E6-640D-BD9E-8FAE90363695}"/>
              </a:ext>
            </a:extLst>
          </p:cNvPr>
          <p:cNvSpPr>
            <a:spLocks noGrp="1"/>
          </p:cNvSpPr>
          <p:nvPr>
            <p:ph type="title"/>
          </p:nvPr>
        </p:nvSpPr>
        <p:spPr>
          <a:xfrm>
            <a:off x="838200" y="192158"/>
            <a:ext cx="10515600" cy="683167"/>
          </a:xfrm>
        </p:spPr>
        <p:txBody>
          <a:bodyPr>
            <a:normAutofit fontScale="90000"/>
          </a:bodyPr>
          <a:lstStyle/>
          <a:p>
            <a:pPr algn="ctr"/>
            <a:r>
              <a:rPr lang="en-US" dirty="0"/>
              <a:t>Basic Overview of the Immune System</a:t>
            </a:r>
          </a:p>
        </p:txBody>
      </p:sp>
      <p:sp>
        <p:nvSpPr>
          <p:cNvPr id="6" name="Oval 5">
            <a:extLst>
              <a:ext uri="{FF2B5EF4-FFF2-40B4-BE49-F238E27FC236}">
                <a16:creationId xmlns:a16="http://schemas.microsoft.com/office/drawing/2014/main" id="{40F27FC9-54C1-05A7-3923-969EBE6A5B98}"/>
              </a:ext>
            </a:extLst>
          </p:cNvPr>
          <p:cNvSpPr/>
          <p:nvPr/>
        </p:nvSpPr>
        <p:spPr>
          <a:xfrm>
            <a:off x="3447396" y="1304107"/>
            <a:ext cx="2493579" cy="250243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Nonspecific Defense </a:t>
            </a:r>
          </a:p>
          <a:p>
            <a:pPr algn="ctr"/>
            <a:r>
              <a:rPr lang="en-US" dirty="0"/>
              <a:t>(Innate Immunity)</a:t>
            </a:r>
          </a:p>
        </p:txBody>
      </p:sp>
      <p:sp>
        <p:nvSpPr>
          <p:cNvPr id="7" name="Oval 6">
            <a:extLst>
              <a:ext uri="{FF2B5EF4-FFF2-40B4-BE49-F238E27FC236}">
                <a16:creationId xmlns:a16="http://schemas.microsoft.com/office/drawing/2014/main" id="{603FB4CC-B0EB-E4B0-F9BC-722B65BCEEDE}"/>
              </a:ext>
            </a:extLst>
          </p:cNvPr>
          <p:cNvSpPr/>
          <p:nvPr/>
        </p:nvSpPr>
        <p:spPr>
          <a:xfrm>
            <a:off x="6251027" y="1304107"/>
            <a:ext cx="2493579" cy="25024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Specific Defense (Acquired/ Adaptive Immunity)</a:t>
            </a:r>
          </a:p>
        </p:txBody>
      </p:sp>
      <p:sp>
        <p:nvSpPr>
          <p:cNvPr id="10" name="Oval 9">
            <a:extLst>
              <a:ext uri="{FF2B5EF4-FFF2-40B4-BE49-F238E27FC236}">
                <a16:creationId xmlns:a16="http://schemas.microsoft.com/office/drawing/2014/main" id="{E137EB0F-22F7-672B-393C-48840396B9A7}"/>
              </a:ext>
            </a:extLst>
          </p:cNvPr>
          <p:cNvSpPr/>
          <p:nvPr/>
        </p:nvSpPr>
        <p:spPr>
          <a:xfrm>
            <a:off x="260135" y="875325"/>
            <a:ext cx="2493579" cy="2430517"/>
          </a:xfrm>
          <a:prstGeom prst="ellipse">
            <a:avLst/>
          </a:prstGeom>
          <a:solidFill>
            <a:srgbClr val="FF7E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Surface Barriers -skin</a:t>
            </a:r>
          </a:p>
          <a:p>
            <a:pPr algn="ctr"/>
            <a:r>
              <a:rPr lang="en-US" dirty="0">
                <a:solidFill>
                  <a:schemeClr val="tx1"/>
                </a:solidFill>
              </a:rPr>
              <a:t>-mucous membranes</a:t>
            </a:r>
          </a:p>
          <a:p>
            <a:pPr algn="ctr"/>
            <a:r>
              <a:rPr lang="en-US" dirty="0">
                <a:solidFill>
                  <a:schemeClr val="tx1"/>
                </a:solidFill>
              </a:rPr>
              <a:t>-secretions</a:t>
            </a:r>
          </a:p>
        </p:txBody>
      </p:sp>
      <p:sp>
        <p:nvSpPr>
          <p:cNvPr id="11" name="Oval 10">
            <a:extLst>
              <a:ext uri="{FF2B5EF4-FFF2-40B4-BE49-F238E27FC236}">
                <a16:creationId xmlns:a16="http://schemas.microsoft.com/office/drawing/2014/main" id="{A7F9F2BC-1906-7BF9-9EDD-47480D3E2FEE}"/>
              </a:ext>
            </a:extLst>
          </p:cNvPr>
          <p:cNvSpPr/>
          <p:nvPr/>
        </p:nvSpPr>
        <p:spPr>
          <a:xfrm>
            <a:off x="503186" y="3667766"/>
            <a:ext cx="2493579" cy="2430517"/>
          </a:xfrm>
          <a:prstGeom prst="ellipse">
            <a:avLst/>
          </a:prstGeom>
          <a:solidFill>
            <a:srgbClr val="FF7E79"/>
          </a:solidFill>
          <a:ln w="76200">
            <a:solidFill>
              <a:srgbClr val="FF4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Innate Cellular Immunity</a:t>
            </a:r>
          </a:p>
          <a:p>
            <a:pPr algn="ctr"/>
            <a:r>
              <a:rPr lang="en-US" dirty="0">
                <a:solidFill>
                  <a:schemeClr val="tx1"/>
                </a:solidFill>
              </a:rPr>
              <a:t>-NK cells</a:t>
            </a:r>
          </a:p>
          <a:p>
            <a:pPr algn="ctr"/>
            <a:r>
              <a:rPr lang="en-US" dirty="0">
                <a:solidFill>
                  <a:schemeClr val="tx1"/>
                </a:solidFill>
              </a:rPr>
              <a:t>-monocytes</a:t>
            </a:r>
          </a:p>
          <a:p>
            <a:pPr algn="ctr"/>
            <a:r>
              <a:rPr lang="en-US" dirty="0">
                <a:solidFill>
                  <a:schemeClr val="tx1"/>
                </a:solidFill>
              </a:rPr>
              <a:t>-neutrophils</a:t>
            </a:r>
          </a:p>
        </p:txBody>
      </p:sp>
      <p:sp>
        <p:nvSpPr>
          <p:cNvPr id="12" name="Oval 11">
            <a:extLst>
              <a:ext uri="{FF2B5EF4-FFF2-40B4-BE49-F238E27FC236}">
                <a16:creationId xmlns:a16="http://schemas.microsoft.com/office/drawing/2014/main" id="{FAF84640-8168-734B-2667-2A49FC25A855}"/>
              </a:ext>
            </a:extLst>
          </p:cNvPr>
          <p:cNvSpPr/>
          <p:nvPr/>
        </p:nvSpPr>
        <p:spPr>
          <a:xfrm>
            <a:off x="3377106" y="4338634"/>
            <a:ext cx="2493579" cy="2430517"/>
          </a:xfrm>
          <a:prstGeom prst="ellipse">
            <a:avLst/>
          </a:prstGeom>
          <a:solidFill>
            <a:srgbClr val="FF7E79"/>
          </a:solid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Innate Humoral Immunity</a:t>
            </a:r>
          </a:p>
          <a:p>
            <a:pPr algn="ctr"/>
            <a:r>
              <a:rPr lang="en-US" dirty="0">
                <a:solidFill>
                  <a:schemeClr val="tx1"/>
                </a:solidFill>
              </a:rPr>
              <a:t>-complement cascade</a:t>
            </a:r>
          </a:p>
        </p:txBody>
      </p:sp>
      <p:cxnSp>
        <p:nvCxnSpPr>
          <p:cNvPr id="14" name="Straight Connector 13">
            <a:extLst>
              <a:ext uri="{FF2B5EF4-FFF2-40B4-BE49-F238E27FC236}">
                <a16:creationId xmlns:a16="http://schemas.microsoft.com/office/drawing/2014/main" id="{854F6EF7-ABB0-04A4-2545-84D959C65E75}"/>
              </a:ext>
            </a:extLst>
          </p:cNvPr>
          <p:cNvCxnSpPr>
            <a:stCxn id="6" idx="4"/>
          </p:cNvCxnSpPr>
          <p:nvPr/>
        </p:nvCxnSpPr>
        <p:spPr>
          <a:xfrm flipH="1">
            <a:off x="4694185" y="3806543"/>
            <a:ext cx="1" cy="532091"/>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73D69365-3540-A6FC-99DC-A20E3508342E}"/>
              </a:ext>
            </a:extLst>
          </p:cNvPr>
          <p:cNvCxnSpPr>
            <a:cxnSpLocks/>
          </p:cNvCxnSpPr>
          <p:nvPr/>
        </p:nvCxnSpPr>
        <p:spPr>
          <a:xfrm flipH="1">
            <a:off x="2598686" y="3347680"/>
            <a:ext cx="1091762" cy="55165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AFB73FA2-4A38-CAE1-E70F-93AD3A7ECDCC}"/>
              </a:ext>
            </a:extLst>
          </p:cNvPr>
          <p:cNvCxnSpPr>
            <a:cxnSpLocks/>
            <a:stCxn id="6" idx="2"/>
            <a:endCxn id="10" idx="6"/>
          </p:cNvCxnSpPr>
          <p:nvPr/>
        </p:nvCxnSpPr>
        <p:spPr>
          <a:xfrm flipH="1" flipV="1">
            <a:off x="2753714" y="2090584"/>
            <a:ext cx="693682" cy="464741"/>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D050215A-28A5-3653-773B-A90E9D1FF369}"/>
              </a:ext>
            </a:extLst>
          </p:cNvPr>
          <p:cNvCxnSpPr>
            <a:cxnSpLocks/>
          </p:cNvCxnSpPr>
          <p:nvPr/>
        </p:nvCxnSpPr>
        <p:spPr>
          <a:xfrm flipH="1">
            <a:off x="8744606" y="2278856"/>
            <a:ext cx="893382" cy="88196"/>
          </a:xfrm>
          <a:prstGeom prst="line">
            <a:avLst/>
          </a:prstGeom>
        </p:spPr>
        <p:style>
          <a:lnRef idx="3">
            <a:schemeClr val="dk1"/>
          </a:lnRef>
          <a:fillRef idx="0">
            <a:schemeClr val="dk1"/>
          </a:fillRef>
          <a:effectRef idx="2">
            <a:schemeClr val="dk1"/>
          </a:effectRef>
          <a:fontRef idx="minor">
            <a:schemeClr val="tx1"/>
          </a:fontRef>
        </p:style>
      </p:cxnSp>
      <p:sp>
        <p:nvSpPr>
          <p:cNvPr id="23" name="Oval 22">
            <a:extLst>
              <a:ext uri="{FF2B5EF4-FFF2-40B4-BE49-F238E27FC236}">
                <a16:creationId xmlns:a16="http://schemas.microsoft.com/office/drawing/2014/main" id="{663E05F2-3EBA-367E-0E58-6D70898B02B8}"/>
              </a:ext>
            </a:extLst>
          </p:cNvPr>
          <p:cNvSpPr/>
          <p:nvPr/>
        </p:nvSpPr>
        <p:spPr>
          <a:xfrm>
            <a:off x="9438286" y="1071736"/>
            <a:ext cx="2493579" cy="2502436"/>
          </a:xfrm>
          <a:prstGeom prst="ellipse">
            <a:avLst/>
          </a:prstGeom>
          <a:solidFill>
            <a:srgbClr val="0096FF"/>
          </a:solidFill>
          <a:ln w="76200">
            <a:solidFill>
              <a:srgbClr val="FF4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Cell-Mediated Adaptive Immunity</a:t>
            </a:r>
          </a:p>
          <a:p>
            <a:pPr algn="ctr"/>
            <a:r>
              <a:rPr lang="en-US" dirty="0">
                <a:solidFill>
                  <a:schemeClr val="tx1"/>
                </a:solidFill>
              </a:rPr>
              <a:t>- T cells</a:t>
            </a:r>
          </a:p>
        </p:txBody>
      </p:sp>
      <p:cxnSp>
        <p:nvCxnSpPr>
          <p:cNvPr id="24" name="Straight Connector 23">
            <a:extLst>
              <a:ext uri="{FF2B5EF4-FFF2-40B4-BE49-F238E27FC236}">
                <a16:creationId xmlns:a16="http://schemas.microsoft.com/office/drawing/2014/main" id="{8BB14231-CFDB-BEA3-3CCC-BA7BEA81A066}"/>
              </a:ext>
            </a:extLst>
          </p:cNvPr>
          <p:cNvCxnSpPr>
            <a:cxnSpLocks/>
            <a:stCxn id="26" idx="0"/>
          </p:cNvCxnSpPr>
          <p:nvPr/>
        </p:nvCxnSpPr>
        <p:spPr>
          <a:xfrm flipH="1" flipV="1">
            <a:off x="8092959" y="3667607"/>
            <a:ext cx="136641" cy="635067"/>
          </a:xfrm>
          <a:prstGeom prst="line">
            <a:avLst/>
          </a:prstGeom>
        </p:spPr>
        <p:style>
          <a:lnRef idx="3">
            <a:schemeClr val="dk1"/>
          </a:lnRef>
          <a:fillRef idx="0">
            <a:schemeClr val="dk1"/>
          </a:fillRef>
          <a:effectRef idx="2">
            <a:schemeClr val="dk1"/>
          </a:effectRef>
          <a:fontRef idx="minor">
            <a:schemeClr val="tx1"/>
          </a:fontRef>
        </p:style>
      </p:cxnSp>
      <p:sp>
        <p:nvSpPr>
          <p:cNvPr id="26" name="Oval 25">
            <a:extLst>
              <a:ext uri="{FF2B5EF4-FFF2-40B4-BE49-F238E27FC236}">
                <a16:creationId xmlns:a16="http://schemas.microsoft.com/office/drawing/2014/main" id="{DD8037EC-7BB8-6C92-CE72-76C2F29BA6E9}"/>
              </a:ext>
            </a:extLst>
          </p:cNvPr>
          <p:cNvSpPr/>
          <p:nvPr/>
        </p:nvSpPr>
        <p:spPr>
          <a:xfrm>
            <a:off x="6982810" y="4302674"/>
            <a:ext cx="2493579" cy="2502436"/>
          </a:xfrm>
          <a:prstGeom prst="ellipse">
            <a:avLst/>
          </a:prstGeom>
          <a:solidFill>
            <a:srgbClr val="0096FF"/>
          </a:solid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Humoral Adaptive Immunity</a:t>
            </a:r>
          </a:p>
          <a:p>
            <a:pPr algn="ctr"/>
            <a:r>
              <a:rPr lang="en-US" dirty="0">
                <a:solidFill>
                  <a:schemeClr val="tx1"/>
                </a:solidFill>
              </a:rPr>
              <a:t>- Plasma cells and antibodies</a:t>
            </a:r>
          </a:p>
        </p:txBody>
      </p:sp>
    </p:spTree>
    <p:extLst>
      <p:ext uri="{BB962C8B-B14F-4D97-AF65-F5344CB8AC3E}">
        <p14:creationId xmlns:p14="http://schemas.microsoft.com/office/powerpoint/2010/main" val="2327843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9AEC-5DB6-D154-9761-E8F5DA20DFBD}"/>
              </a:ext>
            </a:extLst>
          </p:cNvPr>
          <p:cNvSpPr>
            <a:spLocks noGrp="1"/>
          </p:cNvSpPr>
          <p:nvPr>
            <p:ph type="title"/>
          </p:nvPr>
        </p:nvSpPr>
        <p:spPr>
          <a:xfrm>
            <a:off x="270641" y="365125"/>
            <a:ext cx="3534103" cy="1325563"/>
          </a:xfrm>
        </p:spPr>
        <p:txBody>
          <a:bodyPr>
            <a:normAutofit fontScale="90000"/>
          </a:bodyPr>
          <a:lstStyle/>
          <a:p>
            <a:r>
              <a:rPr lang="en-US" dirty="0"/>
              <a:t>Basic COVID Immune Response</a:t>
            </a:r>
          </a:p>
        </p:txBody>
      </p:sp>
      <p:pic>
        <p:nvPicPr>
          <p:cNvPr id="5" name="Content Placeholder 4">
            <a:extLst>
              <a:ext uri="{FF2B5EF4-FFF2-40B4-BE49-F238E27FC236}">
                <a16:creationId xmlns:a16="http://schemas.microsoft.com/office/drawing/2014/main" id="{F9B72E35-8547-86A5-7602-DF42F0BDB197}"/>
              </a:ext>
            </a:extLst>
          </p:cNvPr>
          <p:cNvPicPr>
            <a:picLocks noGrp="1" noChangeAspect="1"/>
          </p:cNvPicPr>
          <p:nvPr>
            <p:ph idx="1"/>
          </p:nvPr>
        </p:nvPicPr>
        <p:blipFill rotWithShape="1">
          <a:blip r:embed="rId2"/>
          <a:srcRect t="55204"/>
          <a:stretch/>
        </p:blipFill>
        <p:spPr>
          <a:xfrm>
            <a:off x="7196693" y="791576"/>
            <a:ext cx="3818148" cy="5701299"/>
          </a:xfrm>
        </p:spPr>
      </p:pic>
      <p:pic>
        <p:nvPicPr>
          <p:cNvPr id="7" name="Content Placeholder 4">
            <a:extLst>
              <a:ext uri="{FF2B5EF4-FFF2-40B4-BE49-F238E27FC236}">
                <a16:creationId xmlns:a16="http://schemas.microsoft.com/office/drawing/2014/main" id="{7D1FCFD5-D414-2507-06CD-E83642E9F895}"/>
              </a:ext>
            </a:extLst>
          </p:cNvPr>
          <p:cNvPicPr>
            <a:picLocks noChangeAspect="1"/>
          </p:cNvPicPr>
          <p:nvPr/>
        </p:nvPicPr>
        <p:blipFill rotWithShape="1">
          <a:blip r:embed="rId3"/>
          <a:srcRect t="6386" b="48568"/>
          <a:stretch/>
        </p:blipFill>
        <p:spPr>
          <a:xfrm>
            <a:off x="2932387" y="486213"/>
            <a:ext cx="4000246" cy="6006662"/>
          </a:xfrm>
          <a:prstGeom prst="rect">
            <a:avLst/>
          </a:prstGeom>
        </p:spPr>
      </p:pic>
      <p:cxnSp>
        <p:nvCxnSpPr>
          <p:cNvPr id="9" name="Elbow Connector 8">
            <a:extLst>
              <a:ext uri="{FF2B5EF4-FFF2-40B4-BE49-F238E27FC236}">
                <a16:creationId xmlns:a16="http://schemas.microsoft.com/office/drawing/2014/main" id="{4E254786-88D7-F4E4-1EBC-57565066857E}"/>
              </a:ext>
            </a:extLst>
          </p:cNvPr>
          <p:cNvCxnSpPr>
            <a:cxnSpLocks/>
          </p:cNvCxnSpPr>
          <p:nvPr/>
        </p:nvCxnSpPr>
        <p:spPr>
          <a:xfrm rot="5400000" flipH="1" flipV="1">
            <a:off x="4563201" y="3363701"/>
            <a:ext cx="5002924" cy="557048"/>
          </a:xfrm>
          <a:prstGeom prst="bentConnector3">
            <a:avLst>
              <a:gd name="adj1" fmla="val 100210"/>
            </a:avLst>
          </a:prstGeom>
          <a:ln w="38100">
            <a:solidFill>
              <a:srgbClr val="009193"/>
            </a:solidFill>
            <a:tailEnd type="triangle"/>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15490221-F68A-D354-0001-694200551ED9}"/>
              </a:ext>
            </a:extLst>
          </p:cNvPr>
          <p:cNvCxnSpPr/>
          <p:nvPr/>
        </p:nvCxnSpPr>
        <p:spPr>
          <a:xfrm flipH="1">
            <a:off x="6337738" y="6143687"/>
            <a:ext cx="448401" cy="0"/>
          </a:xfrm>
          <a:prstGeom prst="line">
            <a:avLst/>
          </a:prstGeom>
          <a:ln w="38100">
            <a:solidFill>
              <a:srgbClr val="0091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168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0BFBBCB0-2554-4C7B-AC36-8008440BAF72}"/>
              </a:ext>
            </a:extLst>
          </p:cNvPr>
          <p:cNvPicPr>
            <a:picLocks noChangeAspect="1"/>
          </p:cNvPicPr>
          <p:nvPr/>
        </p:nvPicPr>
        <p:blipFill rotWithShape="1">
          <a:blip r:embed="rId2"/>
          <a:srcRect t="11642" b="4731"/>
          <a:stretch/>
        </p:blipFill>
        <p:spPr>
          <a:xfrm>
            <a:off x="2198581" y="0"/>
            <a:ext cx="9856783" cy="6821701"/>
          </a:xfrm>
          <a:prstGeom prst="rect">
            <a:avLst/>
          </a:prstGeom>
        </p:spPr>
      </p:pic>
      <p:pic>
        <p:nvPicPr>
          <p:cNvPr id="9" name="Content Placeholder 4">
            <a:extLst>
              <a:ext uri="{FF2B5EF4-FFF2-40B4-BE49-F238E27FC236}">
                <a16:creationId xmlns:a16="http://schemas.microsoft.com/office/drawing/2014/main" id="{CB653476-8BC5-AF97-9234-DFCCA1CF7DFD}"/>
              </a:ext>
            </a:extLst>
          </p:cNvPr>
          <p:cNvPicPr>
            <a:picLocks noChangeAspect="1"/>
          </p:cNvPicPr>
          <p:nvPr/>
        </p:nvPicPr>
        <p:blipFill rotWithShape="1">
          <a:blip r:embed="rId3"/>
          <a:srcRect l="31590" t="3190" r="51595" b="91297"/>
          <a:stretch/>
        </p:blipFill>
        <p:spPr>
          <a:xfrm>
            <a:off x="0" y="36299"/>
            <a:ext cx="1376855" cy="373604"/>
          </a:xfrm>
          <a:prstGeom prst="rect">
            <a:avLst/>
          </a:prstGeom>
        </p:spPr>
      </p:pic>
      <p:pic>
        <p:nvPicPr>
          <p:cNvPr id="10" name="Content Placeholder 4">
            <a:extLst>
              <a:ext uri="{FF2B5EF4-FFF2-40B4-BE49-F238E27FC236}">
                <a16:creationId xmlns:a16="http://schemas.microsoft.com/office/drawing/2014/main" id="{3E81D5CA-E6BE-2232-C717-99923274CEE2}"/>
              </a:ext>
            </a:extLst>
          </p:cNvPr>
          <p:cNvPicPr>
            <a:picLocks noChangeAspect="1"/>
          </p:cNvPicPr>
          <p:nvPr/>
        </p:nvPicPr>
        <p:blipFill rotWithShape="1">
          <a:blip r:embed="rId4"/>
          <a:srcRect l="48790" t="3190" r="34140" b="89986"/>
          <a:stretch/>
        </p:blipFill>
        <p:spPr>
          <a:xfrm>
            <a:off x="75490" y="409903"/>
            <a:ext cx="1397877" cy="462456"/>
          </a:xfrm>
          <a:prstGeom prst="rect">
            <a:avLst/>
          </a:prstGeom>
        </p:spPr>
      </p:pic>
      <p:pic>
        <p:nvPicPr>
          <p:cNvPr id="11" name="Content Placeholder 4">
            <a:extLst>
              <a:ext uri="{FF2B5EF4-FFF2-40B4-BE49-F238E27FC236}">
                <a16:creationId xmlns:a16="http://schemas.microsoft.com/office/drawing/2014/main" id="{230E3B34-0E8C-DD40-90F9-1674395318B7}"/>
              </a:ext>
            </a:extLst>
          </p:cNvPr>
          <p:cNvPicPr>
            <a:picLocks noChangeAspect="1"/>
          </p:cNvPicPr>
          <p:nvPr/>
        </p:nvPicPr>
        <p:blipFill rotWithShape="1">
          <a:blip r:embed="rId5"/>
          <a:srcRect t="95715" r="85038" b="-31"/>
          <a:stretch/>
        </p:blipFill>
        <p:spPr>
          <a:xfrm>
            <a:off x="75490" y="6096000"/>
            <a:ext cx="1474784" cy="352097"/>
          </a:xfrm>
          <a:prstGeom prst="rect">
            <a:avLst/>
          </a:prstGeom>
        </p:spPr>
      </p:pic>
      <p:pic>
        <p:nvPicPr>
          <p:cNvPr id="12" name="Content Placeholder 4">
            <a:extLst>
              <a:ext uri="{FF2B5EF4-FFF2-40B4-BE49-F238E27FC236}">
                <a16:creationId xmlns:a16="http://schemas.microsoft.com/office/drawing/2014/main" id="{BC0A827A-2BC4-2BC0-012B-C680E1A65BED}"/>
              </a:ext>
            </a:extLst>
          </p:cNvPr>
          <p:cNvPicPr>
            <a:picLocks noChangeAspect="1"/>
          </p:cNvPicPr>
          <p:nvPr/>
        </p:nvPicPr>
        <p:blipFill rotWithShape="1">
          <a:blip r:embed="rId6"/>
          <a:srcRect l="74729" t="95715" b="-31"/>
          <a:stretch/>
        </p:blipFill>
        <p:spPr>
          <a:xfrm>
            <a:off x="22940" y="6448097"/>
            <a:ext cx="2490950" cy="352097"/>
          </a:xfrm>
          <a:prstGeom prst="rect">
            <a:avLst/>
          </a:prstGeom>
        </p:spPr>
      </p:pic>
    </p:spTree>
    <p:extLst>
      <p:ext uri="{BB962C8B-B14F-4D97-AF65-F5344CB8AC3E}">
        <p14:creationId xmlns:p14="http://schemas.microsoft.com/office/powerpoint/2010/main" val="639666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479</Words>
  <Application>Microsoft Macintosh PowerPoint</Application>
  <PresentationFormat>Widescreen</PresentationFormat>
  <Paragraphs>75</Paragraphs>
  <Slides>21</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Basic Overview of the Immune System</vt:lpstr>
      <vt:lpstr>Basic Overview of the Immune System</vt:lpstr>
      <vt:lpstr>Basic COVID Immune Response</vt:lpstr>
      <vt:lpstr>PowerPoint Presentation</vt:lpstr>
      <vt:lpstr>The pace of vaccine development has accelerated drastically</vt:lpstr>
      <vt:lpstr>But we still lack vaccines for several important diseases.</vt:lpstr>
      <vt:lpstr>PowerPoint Presentation</vt:lpstr>
      <vt:lpstr>PowerPoint Presentation</vt:lpstr>
      <vt:lpstr>Nutrition and immunity</vt:lpstr>
      <vt:lpstr>PowerPoint Presentation</vt:lpstr>
      <vt:lpstr>Th1 vs Th2 Immunity</vt:lpstr>
      <vt:lpstr>PowerPoint Presentation</vt:lpstr>
      <vt:lpstr>Helminths (parasitic worms)</vt:lpstr>
      <vt:lpstr>PowerPoint Presentation</vt:lpstr>
      <vt:lpstr>Modeling schistosomiasis</vt:lpstr>
      <vt:lpstr>Global Burden of NTDs</vt:lpstr>
      <vt:lpstr>Poverty trap models of coupled social-ecological systems</vt:lpstr>
      <vt:lpstr>Breaking cycles of poverty and disease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8</cp:revision>
  <dcterms:created xsi:type="dcterms:W3CDTF">2024-01-16T11:13:25Z</dcterms:created>
  <dcterms:modified xsi:type="dcterms:W3CDTF">2024-01-17T23:42:35Z</dcterms:modified>
</cp:coreProperties>
</file>